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00" r:id="rId2"/>
    <p:sldId id="430" r:id="rId3"/>
    <p:sldId id="431" r:id="rId4"/>
    <p:sldId id="440" r:id="rId5"/>
    <p:sldId id="441" r:id="rId6"/>
    <p:sldId id="434" r:id="rId7"/>
    <p:sldId id="437" r:id="rId8"/>
    <p:sldId id="438" r:id="rId9"/>
    <p:sldId id="439" r:id="rId10"/>
    <p:sldId id="424" r:id="rId11"/>
    <p:sldId id="425" r:id="rId12"/>
    <p:sldId id="601" r:id="rId13"/>
    <p:sldId id="602" r:id="rId14"/>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259F4B2-41DE-449B-9DB5-543BBB0CC563}"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3051580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59F4B2-41DE-449B-9DB5-543BBB0CC563}"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3651825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59F4B2-41DE-449B-9DB5-543BBB0CC563}"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3801497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59F4B2-41DE-449B-9DB5-543BBB0CC563}"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2970229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59F4B2-41DE-449B-9DB5-543BBB0CC563}"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2439387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259F4B2-41DE-449B-9DB5-543BBB0CC563}"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2192317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259F4B2-41DE-449B-9DB5-543BBB0CC563}" type="datetimeFigureOut">
              <a:rPr lang="en-US" smtClean="0"/>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1064123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259F4B2-41DE-449B-9DB5-543BBB0CC563}" type="datetimeFigureOut">
              <a:rPr lang="en-US" smtClean="0"/>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4062613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9F4B2-41DE-449B-9DB5-543BBB0CC563}" type="datetimeFigureOut">
              <a:rPr lang="en-US" smtClean="0"/>
              <a:t>8/28/2024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1584292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259F4B2-41DE-449B-9DB5-543BBB0CC563}"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3582637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259F4B2-41DE-449B-9DB5-543BBB0CC563}"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0977E1-CDCF-4F17-AAE7-337E10D090A2}" type="slidenum">
              <a:rPr lang="en-US" smtClean="0"/>
              <a:t>‹#›</a:t>
            </a:fld>
            <a:endParaRPr lang="en-US"/>
          </a:p>
        </p:txBody>
      </p:sp>
    </p:spTree>
    <p:extLst>
      <p:ext uri="{BB962C8B-B14F-4D97-AF65-F5344CB8AC3E}">
        <p14:creationId xmlns:p14="http://schemas.microsoft.com/office/powerpoint/2010/main" val="184556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D259F4B2-41DE-449B-9DB5-543BBB0CC563}" type="datetimeFigureOut">
              <a:rPr lang="en-US" smtClean="0"/>
              <a:t>8/28/2024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FC0977E1-CDCF-4F17-AAE7-337E10D090A2}" type="slidenum">
              <a:rPr lang="en-US" smtClean="0"/>
              <a:t>‹#›</a:t>
            </a:fld>
            <a:endParaRPr lang="en-US"/>
          </a:p>
        </p:txBody>
      </p:sp>
    </p:spTree>
    <p:extLst>
      <p:ext uri="{BB962C8B-B14F-4D97-AF65-F5344CB8AC3E}">
        <p14:creationId xmlns:p14="http://schemas.microsoft.com/office/powerpoint/2010/main" val="11354646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r>
              <a:rPr lang="en-US" sz="2400" b="1" dirty="0">
                <a:solidFill>
                  <a:srgbClr val="C00000"/>
                </a:solidFill>
                <a:latin typeface="Times New Roman"/>
              </a:rPr>
              <a:t>COMMERCE</a:t>
            </a:r>
          </a:p>
          <a:p>
            <a:pPr algn="ctr"/>
            <a:r>
              <a:rPr lang="en-US" sz="2400" b="1" dirty="0">
                <a:solidFill>
                  <a:schemeClr val="tx1"/>
                </a:solidFill>
                <a:latin typeface="Times New Roman" pitchFamily="18" charset="0"/>
                <a:ea typeface="Calibri" pitchFamily="34" charset="0"/>
                <a:cs typeface="Times New Roman" pitchFamily="18" charset="0"/>
              </a:rPr>
              <a:t>Program</a:t>
            </a:r>
            <a:r>
              <a:rPr lang="en-IN" sz="2400" b="1" dirty="0">
                <a:solidFill>
                  <a:schemeClr val="tx1"/>
                </a:solidFill>
                <a:latin typeface="Times New Roman" pitchFamily="18" charset="0"/>
                <a:cs typeface="Times New Roman" pitchFamily="18" charset="0"/>
              </a:rPr>
              <a:t> Specific</a:t>
            </a:r>
            <a:r>
              <a:rPr lang="en-IN" sz="2400" b="1" dirty="0">
                <a:solidFill>
                  <a:prstClr val="black"/>
                </a:solidFill>
                <a:latin typeface="Times New Roman" pitchFamily="18" charset="0"/>
                <a:cs typeface="Times New Roman" pitchFamily="18" charset="0"/>
              </a:rPr>
              <a:t> Outcomes</a:t>
            </a:r>
            <a:endParaRPr lang="en-US" sz="2400" b="1" dirty="0">
              <a:solidFill>
                <a:srgbClr val="C00000"/>
              </a:solidFill>
              <a:latin typeface="Times New Roman"/>
            </a:endParaRPr>
          </a:p>
          <a:p>
            <a:pPr algn="ctr"/>
            <a:endParaRPr lang="en-US" sz="2400" b="1" dirty="0">
              <a:solidFill>
                <a:srgbClr val="C00000"/>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6096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11" name="Table 10"/>
          <p:cNvGraphicFramePr>
            <a:graphicFrameLocks noGrp="1"/>
          </p:cNvGraphicFramePr>
          <p:nvPr/>
        </p:nvGraphicFramePr>
        <p:xfrm>
          <a:off x="874324" y="2017931"/>
          <a:ext cx="5109352" cy="457708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271152">
                  <a:extLst>
                    <a:ext uri="{9D8B030D-6E8A-4147-A177-3AD203B41FA5}">
                      <a16:colId xmlns:a16="http://schemas.microsoft.com/office/drawing/2014/main" val="20001"/>
                    </a:ext>
                  </a:extLst>
                </a:gridCol>
              </a:tblGrid>
              <a:tr h="114300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5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500" b="0" i="0" kern="1200" dirty="0">
                          <a:solidFill>
                            <a:schemeClr val="tx1"/>
                          </a:solidFill>
                          <a:effectLst/>
                          <a:latin typeface="Times New Roman" panose="02020603050405020304" pitchFamily="18" charset="0"/>
                          <a:ea typeface="+mn-ea"/>
                          <a:cs typeface="Times New Roman" panose="02020603050405020304" pitchFamily="18" charset="0"/>
                        </a:rPr>
                        <a:t>Further the students are encouraged with add on value based and job oriented courses which ensure them to the sustained in the organization level.</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14400">
                <a:tc>
                  <a:txBody>
                    <a:bodyPr/>
                    <a:lstStyle/>
                    <a:p>
                      <a:pPr algn="just"/>
                      <a:r>
                        <a:rPr lang="en-US" sz="15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500" b="0" i="0" kern="1200" dirty="0">
                          <a:solidFill>
                            <a:schemeClr val="tx1"/>
                          </a:solidFill>
                          <a:effectLst/>
                          <a:latin typeface="Times New Roman" panose="02020603050405020304" pitchFamily="18" charset="0"/>
                          <a:ea typeface="+mn-ea"/>
                          <a:cs typeface="Times New Roman" panose="02020603050405020304" pitchFamily="18" charset="0"/>
                        </a:rPr>
                        <a:t>Students are able to gain a thorough basic knowledge in the fundamental of Commerce and Accounting.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87680">
                <a:tc>
                  <a:txBody>
                    <a:bodyPr/>
                    <a:lstStyle/>
                    <a:p>
                      <a:pPr algn="just"/>
                      <a:r>
                        <a:rPr lang="en-US" sz="15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500" b="0" i="0" kern="1200" dirty="0">
                          <a:solidFill>
                            <a:schemeClr val="dk1"/>
                          </a:solidFill>
                          <a:effectLst/>
                          <a:latin typeface="Times New Roman" panose="02020603050405020304" pitchFamily="18" charset="0"/>
                          <a:ea typeface="+mn-ea"/>
                          <a:cs typeface="Times New Roman" panose="02020603050405020304" pitchFamily="18" charset="0"/>
                        </a:rPr>
                        <a:t>This program could provide Industries, Banking Sectors, Insurance Companies, Financing companies, Transport Agencies, Warehousing etc., well trained professionals to meet the requirements</a:t>
                      </a:r>
                      <a:endParaRPr lang="en-US" sz="15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500" b="0" i="0" kern="1200" dirty="0">
                          <a:solidFill>
                            <a:schemeClr val="dk1"/>
                          </a:solidFill>
                          <a:effectLst/>
                          <a:latin typeface="Times New Roman" panose="02020603050405020304" pitchFamily="18" charset="0"/>
                          <a:ea typeface="+mn-ea"/>
                          <a:cs typeface="Times New Roman" panose="02020603050405020304" pitchFamily="18" charset="0"/>
                        </a:rPr>
                        <a:t>After completing graduation, students can get skills regarding various aspects like Marketing Manager, Selling Manager, over all Administration abilities of the Company.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90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dirty="0">
                          <a:latin typeface="Times New Roman" pitchFamily="18" charset="0"/>
                          <a:cs typeface="Times New Roman" pitchFamily="18" charset="0"/>
                        </a:rPr>
                        <a:t>PSO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b="0" i="0" kern="1200" dirty="0">
                          <a:solidFill>
                            <a:schemeClr val="dk1"/>
                          </a:solidFill>
                          <a:effectLst/>
                          <a:latin typeface="Times New Roman" panose="02020603050405020304" pitchFamily="18" charset="0"/>
                          <a:ea typeface="+mn-ea"/>
                          <a:cs typeface="Times New Roman" panose="02020603050405020304" pitchFamily="18" charset="0"/>
                        </a:rPr>
                        <a:t>Students can independently start up their own Business</a:t>
                      </a:r>
                      <a:r>
                        <a:rPr lang="en-US" sz="1500" b="0" kern="1200" baseline="0" dirty="0">
                          <a:solidFill>
                            <a:schemeClr val="tx1"/>
                          </a:solidFill>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endParaRPr lang="en-US" sz="15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74632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7649" name="Rectangle 1"/>
          <p:cNvSpPr>
            <a:spLocks noChangeArrowheads="1"/>
          </p:cNvSpPr>
          <p:nvPr/>
        </p:nvSpPr>
        <p:spPr bwMode="auto">
          <a:xfrm>
            <a:off x="0" y="0"/>
            <a:ext cx="6858000"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1400" b="1" dirty="0">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algn="just" fontAlgn="base">
              <a:spcBef>
                <a:spcPct val="0"/>
              </a:spcBef>
              <a:spcAft>
                <a:spcPct val="0"/>
              </a:spcAft>
            </a:pPr>
            <a:r>
              <a:rPr lang="en-US" sz="1400" b="1" dirty="0">
                <a:solidFill>
                  <a:srgbClr val="C00000"/>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Course Outcomes</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dirty="0">
                <a:ln>
                  <a:noFill/>
                </a:ln>
                <a:solidFill>
                  <a:schemeClr val="tx1"/>
                </a:solidFill>
                <a:effectLst/>
                <a:latin typeface="Arial" pitchFamily="34" charset="0"/>
                <a:ea typeface="Calibri" pitchFamily="34"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lang="en-US" dirty="0">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B.Com III Year</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Minor -I</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Management Accounting</a:t>
            </a:r>
            <a:endParaRPr kumimoji="0" lang="en-US" b="1" i="0" u="none" strike="noStrike" cap="none" normalizeH="0" baseline="0" dirty="0">
              <a:ln>
                <a:noFill/>
              </a:ln>
              <a:solidFill>
                <a:schemeClr val="tx1"/>
              </a:solidFill>
              <a:effectLst/>
              <a:latin typeface="Times New Roman" pitchFamily="18" charset="0"/>
              <a:cs typeface="Times New Roman" pitchFamily="18" charset="0"/>
            </a:endParaRPr>
          </a:p>
          <a:p>
            <a:pPr algn="just"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p>
          <a:p>
            <a:pPr algn="just" eaLnBrk="0" fontAlgn="base" hangingPunct="0">
              <a:spcBef>
                <a:spcPct val="0"/>
              </a:spcBef>
              <a:spcAft>
                <a:spcPct val="0"/>
              </a:spcAft>
            </a:pPr>
            <a:r>
              <a:rPr lang="en-US" dirty="0">
                <a:latin typeface="Times New Roman" pitchFamily="18" charset="0"/>
                <a:cs typeface="Times New Roman" pitchFamily="18" charset="0"/>
              </a:rPr>
              <a:t>     </a:t>
            </a:r>
            <a:r>
              <a:rPr lang="en-IN" dirty="0">
                <a:solidFill>
                  <a:prstClr val="black"/>
                </a:solidFill>
                <a:latin typeface="Times New Roman" pitchFamily="18" charset="0"/>
                <a:cs typeface="Times New Roman" pitchFamily="18" charset="0"/>
              </a:rPr>
              <a:t>After completion of the course the students will be able to:</a:t>
            </a:r>
            <a:endParaRPr lang="en-US" dirty="0">
              <a:solidFill>
                <a:prstClr val="black"/>
              </a:solidFill>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0" y="2933701"/>
          <a:ext cx="5109352" cy="3924299"/>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enable students to understand financial statement &amp; accounting methods and techniques used for decision making.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144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provide students advanced knowledge in management accounting like ration analysis, funds flow analysis and cash flow analysis.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14400">
                <a:tc>
                  <a:txBody>
                    <a:bodyPr/>
                    <a:lstStyle/>
                    <a:p>
                      <a:pPr lvl="0" algn="just">
                        <a:lnSpc>
                          <a:spcPct val="100000"/>
                        </a:lnSpc>
                      </a:pPr>
                      <a:r>
                        <a:rPr lang="en-US" sz="1600" b="0" dirty="0">
                          <a:solidFill>
                            <a:schemeClr val="tx1"/>
                          </a:solidFill>
                          <a:latin typeface="Times New Roman" pitchFamily="18" charset="0"/>
                          <a:cs typeface="Times New Roman" pitchFamily="18" charset="0"/>
                        </a:rPr>
                        <a:t>CO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i="0" kern="1200" dirty="0">
                          <a:solidFill>
                            <a:schemeClr val="dk1"/>
                          </a:solidFill>
                          <a:effectLst/>
                          <a:latin typeface="+mn-lt"/>
                          <a:ea typeface="+mn-ea"/>
                          <a:cs typeface="+mn-cs"/>
                        </a:rPr>
                        <a:t>Understand the management accounting techniques that facilitates managerial decisions-making</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3098841"/>
                  </a:ext>
                </a:extLst>
              </a:tr>
              <a:tr h="609600">
                <a:tc>
                  <a:txBody>
                    <a:bodyPr/>
                    <a:lstStyle/>
                    <a:p>
                      <a:pPr lvl="0" algn="just">
                        <a:lnSpc>
                          <a:spcPct val="100000"/>
                        </a:lnSpc>
                      </a:pPr>
                      <a:r>
                        <a:rPr lang="en-US" sz="1600" b="0" dirty="0">
                          <a:solidFill>
                            <a:schemeClr val="tx1"/>
                          </a:solidFill>
                          <a:latin typeface="Times New Roman" pitchFamily="18" charset="0"/>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Basic knowledge of budgetary control and its importance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48035"/>
                  </a:ext>
                </a:extLst>
              </a:tr>
              <a:tr h="647699">
                <a:tc>
                  <a:txBody>
                    <a:bodyPr/>
                    <a:lstStyle/>
                    <a:p>
                      <a:pPr lvl="0" algn="just">
                        <a:lnSpc>
                          <a:spcPct val="100000"/>
                        </a:lnSpc>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Basic knowledge of preparing report to the top management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62279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2400" b="1" dirty="0">
              <a:solidFill>
                <a:srgbClr val="C00000"/>
              </a:solidFill>
              <a:latin typeface="Times New Roman" pitchFamily="18" charset="0"/>
              <a:cs typeface="Times New Roman" pitchFamily="18" charset="0"/>
            </a:endParaRPr>
          </a:p>
          <a:p>
            <a:pPr lvl="0"/>
            <a:r>
              <a:rPr lang="en-US" sz="2400" b="1" dirty="0">
                <a:solidFill>
                  <a:srgbClr val="C00000"/>
                </a:solidFill>
                <a:latin typeface="Times New Roman" pitchFamily="18" charset="0"/>
                <a:cs typeface="Times New Roman" pitchFamily="18" charset="0"/>
              </a:rPr>
              <a:t>		Course Outcomes</a:t>
            </a:r>
          </a:p>
          <a:p>
            <a:endParaRPr lang="en-US" sz="2400" dirty="0">
              <a:solidFill>
                <a:schemeClr val="tx1"/>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B.Com III Year</a:t>
            </a:r>
          </a:p>
          <a:p>
            <a:r>
              <a:rPr lang="en-US" dirty="0">
                <a:solidFill>
                  <a:schemeClr val="tx1"/>
                </a:solidFill>
                <a:latin typeface="Times New Roman" pitchFamily="18" charset="0"/>
                <a:cs typeface="Times New Roman" pitchFamily="18" charset="0"/>
              </a:rPr>
              <a:t>Major- I</a:t>
            </a:r>
          </a:p>
          <a:p>
            <a:r>
              <a:rPr lang="en-US" b="1" dirty="0">
                <a:solidFill>
                  <a:schemeClr val="tx1"/>
                </a:solidFill>
                <a:latin typeface="Times New Roman" pitchFamily="18" charset="0"/>
                <a:cs typeface="Times New Roman" pitchFamily="18" charset="0"/>
              </a:rPr>
              <a:t>Income Tax Law &amp; Practice</a:t>
            </a:r>
          </a:p>
          <a:p>
            <a:pPr lvl="0"/>
            <a:endParaRPr lang="en-US" dirty="0">
              <a:solidFill>
                <a:schemeClr val="tx1"/>
              </a:solidFill>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After completion of the course the students will be able to:</a:t>
            </a:r>
            <a:endParaRPr lang="en-US" dirty="0">
              <a:solidFill>
                <a:prstClr val="black"/>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0" y="0"/>
            <a:ext cx="6858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090900"/>
              </a:solidFill>
              <a:effectLst/>
              <a:latin typeface="Calibri" pitchFamily="34" charset="0"/>
              <a:ea typeface="Times New Roman" pitchFamily="18" charset="0"/>
              <a:cs typeface="Mangal"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90900"/>
                </a:solidFill>
                <a:effectLst/>
                <a:latin typeface="Times New Roman" pitchFamily="18" charset="0"/>
                <a:ea typeface="Calibri" pitchFamily="34" charset="0"/>
                <a:cs typeface="Times New Roman" pitchFamily="18" charset="0"/>
              </a:rPr>
              <a:t>      </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762000" y="3124200"/>
          <a:ext cx="5109352" cy="22860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make aware of provisions of direct tax about Income Tax Act, 1961 and Income Tax Rules 1962.</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understand various tax rebates of relief and procedures to file an income tax return.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dirty="0">
                          <a:solidFill>
                            <a:schemeClr val="dk1"/>
                          </a:solidFill>
                          <a:latin typeface="Times New Roman" pitchFamily="18" charset="0"/>
                          <a:ea typeface="+mn-ea"/>
                          <a:cs typeface="Times New Roman" pitchFamily="18" charset="0"/>
                        </a:rPr>
                        <a:t>Define tax complicacies &amp; structure.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kern="1200" dirty="0">
                          <a:solidFill>
                            <a:schemeClr val="dk1"/>
                          </a:solidFill>
                          <a:latin typeface="Times New Roman" pitchFamily="18" charset="0"/>
                          <a:ea typeface="+mn-ea"/>
                          <a:cs typeface="Times New Roman" pitchFamily="18" charset="0"/>
                        </a:rPr>
                        <a:t>Compute the Total Income of an Individual</a:t>
                      </a: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1927477"/>
                  </a:ext>
                </a:extLst>
              </a:tr>
              <a:tr h="3505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kern="1200" dirty="0">
                          <a:solidFill>
                            <a:schemeClr val="dk1"/>
                          </a:solidFill>
                          <a:latin typeface="Times New Roman" pitchFamily="18" charset="0"/>
                          <a:ea typeface="+mn-ea"/>
                          <a:cs typeface="Times New Roman" pitchFamily="18" charset="0"/>
                        </a:rPr>
                        <a:t>Explain the PAN and role of Income tax Authorities</a:t>
                      </a: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025877"/>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2400" b="1" dirty="0">
              <a:solidFill>
                <a:srgbClr val="C00000"/>
              </a:solidFill>
              <a:latin typeface="Times New Roman" pitchFamily="18" charset="0"/>
              <a:cs typeface="Times New Roman" pitchFamily="18" charset="0"/>
            </a:endParaRPr>
          </a:p>
          <a:p>
            <a:pPr lvl="0"/>
            <a:r>
              <a:rPr lang="en-US" sz="2400" b="1" dirty="0">
                <a:solidFill>
                  <a:srgbClr val="C00000"/>
                </a:solidFill>
                <a:latin typeface="Times New Roman" pitchFamily="18" charset="0"/>
                <a:cs typeface="Times New Roman" pitchFamily="18" charset="0"/>
              </a:rPr>
              <a:t>		Course Outcomes</a:t>
            </a:r>
          </a:p>
          <a:p>
            <a:endParaRPr lang="en-US" sz="2400" dirty="0">
              <a:solidFill>
                <a:schemeClr val="tx1"/>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B.Com III Year</a:t>
            </a:r>
          </a:p>
          <a:p>
            <a:r>
              <a:rPr lang="en-US" dirty="0">
                <a:solidFill>
                  <a:schemeClr val="tx1"/>
                </a:solidFill>
                <a:latin typeface="Times New Roman" pitchFamily="18" charset="0"/>
                <a:cs typeface="Times New Roman" pitchFamily="18" charset="0"/>
              </a:rPr>
              <a:t>Major: Paper II</a:t>
            </a:r>
          </a:p>
          <a:p>
            <a:pPr algn="l"/>
            <a:r>
              <a:rPr lang="en-US" b="1" i="0" dirty="0">
                <a:solidFill>
                  <a:schemeClr val="tx1"/>
                </a:solidFill>
                <a:effectLst/>
                <a:highlight>
                  <a:srgbClr val="FFFFFF"/>
                </a:highlight>
                <a:latin typeface="Roboto Slab" panose="020F0502020204030204" pitchFamily="2" charset="0"/>
              </a:rPr>
              <a:t>Goods and Services  Tax  </a:t>
            </a:r>
            <a:r>
              <a:rPr lang="en-US" i="0" dirty="0">
                <a:solidFill>
                  <a:schemeClr val="tx1"/>
                </a:solidFill>
                <a:effectLst/>
                <a:highlight>
                  <a:srgbClr val="FFFFFF"/>
                </a:highlight>
                <a:latin typeface="Roboto Slab" panose="020F0502020204030204" pitchFamily="2" charset="0"/>
              </a:rPr>
              <a:t> </a:t>
            </a:r>
            <a:r>
              <a:rPr lang="en-US" b="1" i="0" dirty="0">
                <a:solidFill>
                  <a:srgbClr val="015298"/>
                </a:solidFill>
                <a:effectLst/>
                <a:highlight>
                  <a:srgbClr val="FFFFFF"/>
                </a:highlight>
                <a:latin typeface="Roboto Slab" panose="020F0502020204030204" pitchFamily="2" charset="0"/>
              </a:rPr>
              <a:t>   </a:t>
            </a:r>
          </a:p>
          <a:p>
            <a:pPr lvl="0"/>
            <a:endParaRPr lang="en-US" dirty="0">
              <a:solidFill>
                <a:schemeClr val="tx1"/>
              </a:solidFill>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After completion of the course the students will be able to:</a:t>
            </a:r>
            <a:endParaRPr lang="en-US" dirty="0">
              <a:solidFill>
                <a:prstClr val="black"/>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0" y="0"/>
            <a:ext cx="6858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090900"/>
              </a:solidFill>
              <a:effectLst/>
              <a:latin typeface="Calibri" pitchFamily="34" charset="0"/>
              <a:ea typeface="Times New Roman" pitchFamily="18" charset="0"/>
              <a:cs typeface="Mangal"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90900"/>
                </a:solidFill>
                <a:effectLst/>
                <a:latin typeface="Times New Roman" pitchFamily="18" charset="0"/>
                <a:ea typeface="Calibri" pitchFamily="34" charset="0"/>
                <a:cs typeface="Times New Roman" pitchFamily="18" charset="0"/>
              </a:rPr>
              <a:t>      </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784655072"/>
              </p:ext>
            </p:extLst>
          </p:nvPr>
        </p:nvGraphicFramePr>
        <p:xfrm>
          <a:off x="762000" y="3124200"/>
          <a:ext cx="5109352" cy="30327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800" b="0" i="0" kern="1200" dirty="0">
                          <a:solidFill>
                            <a:schemeClr val="tx1"/>
                          </a:solidFill>
                          <a:effectLst/>
                          <a:latin typeface="Times New Roman" panose="02020603050405020304" pitchFamily="18" charset="0"/>
                          <a:ea typeface="+mn-ea"/>
                          <a:cs typeface="Times New Roman" panose="02020603050405020304" pitchFamily="18" charset="0"/>
                        </a:rPr>
                        <a:t>Define the term ‘GST’ and identify the legal issues and applicability of GST in the Indian business society.</a:t>
                      </a:r>
                      <a:r>
                        <a:rPr lang="en-US" sz="1600" b="0" kern="1200" dirty="0">
                          <a:solidFill>
                            <a:schemeClr val="tx1"/>
                          </a:solidFill>
                          <a:latin typeface="Times New Roman" pitchFamily="18" charset="0"/>
                          <a:ea typeface="+mn-ea"/>
                          <a:cs typeface="Times New Roman" pitchFamily="18" charset="0"/>
                        </a:rPr>
                        <a: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Describe the Goods and Services Tax, 2017 and its various types of GST</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Demonstrate the provisions and valuation relating to levy of tax and its rates.</a:t>
                      </a: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4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Explain the registration and its procedure.</a:t>
                      </a:r>
                      <a:endParaRPr lang="en-US" b="0" dirty="0">
                        <a:effectLst/>
                        <a:latin typeface="Times New Roman" panose="02020603050405020304" pitchFamily="18" charset="0"/>
                        <a:cs typeface="Times New Roman" panose="02020603050405020304"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1927477"/>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Interpret the payment and refund under Goods and Services Tax.</a:t>
                      </a:r>
                      <a:endParaRPr lang="en-US" b="0" dirty="0">
                        <a:effectLst/>
                        <a:latin typeface="Times New Roman" panose="02020603050405020304" pitchFamily="18" charset="0"/>
                        <a:cs typeface="Times New Roman" panose="02020603050405020304"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025877"/>
                  </a:ext>
                </a:extLst>
              </a:tr>
            </a:tbl>
          </a:graphicData>
        </a:graphic>
      </p:graphicFrame>
    </p:spTree>
    <p:extLst>
      <p:ext uri="{BB962C8B-B14F-4D97-AF65-F5344CB8AC3E}">
        <p14:creationId xmlns:p14="http://schemas.microsoft.com/office/powerpoint/2010/main" val="622719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2400" b="1" dirty="0">
              <a:solidFill>
                <a:srgbClr val="C00000"/>
              </a:solidFill>
              <a:latin typeface="Times New Roman" pitchFamily="18" charset="0"/>
              <a:cs typeface="Times New Roman" pitchFamily="18" charset="0"/>
            </a:endParaRPr>
          </a:p>
          <a:p>
            <a:pPr lvl="0"/>
            <a:r>
              <a:rPr lang="en-US" sz="2400" b="1" dirty="0">
                <a:solidFill>
                  <a:srgbClr val="C00000"/>
                </a:solidFill>
                <a:latin typeface="Times New Roman" pitchFamily="18" charset="0"/>
                <a:cs typeface="Times New Roman" pitchFamily="18" charset="0"/>
              </a:rPr>
              <a:t>		Course Outcomes</a:t>
            </a:r>
          </a:p>
          <a:p>
            <a:endParaRPr lang="en-US" sz="2400" dirty="0">
              <a:solidFill>
                <a:schemeClr val="tx1"/>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B.Com III Year</a:t>
            </a:r>
          </a:p>
          <a:p>
            <a:r>
              <a:rPr lang="en-US" dirty="0">
                <a:solidFill>
                  <a:schemeClr val="tx1"/>
                </a:solidFill>
                <a:latin typeface="Times New Roman" pitchFamily="18" charset="0"/>
                <a:cs typeface="Times New Roman" pitchFamily="18" charset="0"/>
              </a:rPr>
              <a:t>Open Elective :  </a:t>
            </a:r>
            <a:r>
              <a:rPr lang="en-US" sz="1800" b="1" dirty="0">
                <a:solidFill>
                  <a:srgbClr val="000000"/>
                </a:solidFill>
                <a:effectLst/>
                <a:latin typeface="Times New Roman" panose="02020603050405020304" pitchFamily="18" charset="0"/>
                <a:ea typeface="Times New Roman" panose="02020603050405020304" pitchFamily="18" charset="0"/>
              </a:rPr>
              <a:t>INVESTMENT MANAGEMENT</a:t>
            </a:r>
            <a:endParaRPr lang="en-US" b="1"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After completion of the course the students will be able to:</a:t>
            </a:r>
            <a:endParaRPr lang="en-US" dirty="0">
              <a:solidFill>
                <a:prstClr val="black"/>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1"/>
          <p:cNvSpPr>
            <a:spLocks noChangeArrowheads="1"/>
          </p:cNvSpPr>
          <p:nvPr/>
        </p:nvSpPr>
        <p:spPr bwMode="auto">
          <a:xfrm>
            <a:off x="0" y="0"/>
            <a:ext cx="6858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090900"/>
              </a:solidFill>
              <a:effectLst/>
              <a:latin typeface="Calibri" pitchFamily="34" charset="0"/>
              <a:ea typeface="Times New Roman" pitchFamily="18" charset="0"/>
              <a:cs typeface="Mangal"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90900"/>
                </a:solidFill>
                <a:effectLst/>
                <a:latin typeface="Times New Roman" pitchFamily="18" charset="0"/>
                <a:ea typeface="Calibri" pitchFamily="34" charset="0"/>
                <a:cs typeface="Times New Roman" pitchFamily="18" charset="0"/>
              </a:rPr>
              <a:t>      </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662297" y="2582779"/>
          <a:ext cx="5109352" cy="53492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effectLst/>
                          <a:latin typeface="Times New Roman" panose="02020603050405020304" pitchFamily="18" charset="0"/>
                          <a:ea typeface="+mn-ea"/>
                          <a:cs typeface="Times New Roman" panose="02020603050405020304" pitchFamily="18" charset="0"/>
                        </a:rPr>
                        <a:t>Investment — meaning - definition — objectives - factors affecting investment — Types of Investors -investment process -investment Vs gambling - investment Vs speculation — investment avenues — elements of risk. Changing investment pattern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Times New Roman" panose="02020603050405020304" pitchFamily="18" charset="0"/>
                          <a:ea typeface="+mn-ea"/>
                          <a:cs typeface="Times New Roman" panose="02020603050405020304" pitchFamily="18" charset="0"/>
                        </a:rPr>
                        <a:t>Capital market - Meaning — structure — Functions — Money market VS Capital market- capital market instruments - shares - debentures - bonds - stock exchanges — role - functions — stock exchanges in India-BSE - NSE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kern="1200" dirty="0">
                          <a:solidFill>
                            <a:schemeClr val="dk1"/>
                          </a:solidFill>
                          <a:effectLst/>
                          <a:latin typeface="Times New Roman" panose="02020603050405020304" pitchFamily="18" charset="0"/>
                          <a:ea typeface="+mn-ea"/>
                          <a:cs typeface="Times New Roman" panose="02020603050405020304" pitchFamily="18" charset="0"/>
                        </a:rPr>
                        <a:t>Derivatives — meaning - features — classifications - financial derivatives — forwards — futures options —swaps - Indian </a:t>
                      </a:r>
                      <a:endParaRPr lang="en-US" sz="1600" b="0" dirty="0">
                        <a:effectLst/>
                        <a:latin typeface="Times New Roman" panose="02020603050405020304" pitchFamily="18" charset="0"/>
                        <a:cs typeface="Times New Roman" panose="02020603050405020304"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kern="1200" dirty="0">
                          <a:solidFill>
                            <a:schemeClr val="dk1"/>
                          </a:solidFill>
                          <a:effectLst/>
                          <a:latin typeface="Times New Roman" panose="02020603050405020304" pitchFamily="18" charset="0"/>
                          <a:ea typeface="+mn-ea"/>
                          <a:cs typeface="Times New Roman" panose="02020603050405020304" pitchFamily="18" charset="0"/>
                        </a:rPr>
                        <a:t>Regulation of capital market in India - SEBI — constitution — powers — functions- roles- investor protection</a:t>
                      </a:r>
                      <a:endParaRPr lang="en-US" sz="1600" b="0" dirty="0">
                        <a:effectLst/>
                        <a:latin typeface="Times New Roman" panose="02020603050405020304" pitchFamily="18" charset="0"/>
                        <a:cs typeface="Times New Roman" panose="02020603050405020304"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1927477"/>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kern="1200" dirty="0">
                          <a:solidFill>
                            <a:schemeClr val="dk1"/>
                          </a:solidFill>
                          <a:effectLst/>
                          <a:latin typeface="Times New Roman" panose="02020603050405020304" pitchFamily="18" charset="0"/>
                          <a:ea typeface="+mn-ea"/>
                          <a:cs typeface="Times New Roman" panose="02020603050405020304" pitchFamily="18" charset="0"/>
                        </a:rPr>
                        <a:t>Portfolio management - meaning - importance — phases — security analysis — fundamental analysis- EIC frame work — technical analysis — Dow Theory - Elliot Wave Theory</a:t>
                      </a:r>
                      <a:endParaRPr lang="en-US" sz="1600" b="0" dirty="0">
                        <a:effectLst/>
                        <a:latin typeface="Times New Roman" panose="02020603050405020304" pitchFamily="18" charset="0"/>
                        <a:cs typeface="Times New Roman" panose="02020603050405020304"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025877"/>
                  </a:ext>
                </a:extLst>
              </a:tr>
            </a:tbl>
          </a:graphicData>
        </a:graphic>
      </p:graphicFrame>
    </p:spTree>
    <p:extLst>
      <p:ext uri="{BB962C8B-B14F-4D97-AF65-F5344CB8AC3E}">
        <p14:creationId xmlns:p14="http://schemas.microsoft.com/office/powerpoint/2010/main" val="364658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2400" dirty="0">
              <a:solidFill>
                <a:schemeClr val="tx1"/>
              </a:solidFill>
              <a:latin typeface="Times New Roman" pitchFamily="18"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p>
          <a:p>
            <a:endParaRPr lang="en-US" dirty="0">
              <a:solidFill>
                <a:schemeClr val="tx1"/>
              </a:solidFill>
              <a:latin typeface="Times New Roman" pitchFamily="18" charset="0"/>
              <a:cs typeface="Times New Roman" pitchFamily="18" charset="0"/>
            </a:endParaRPr>
          </a:p>
          <a:p>
            <a:r>
              <a:rPr lang="en-US" dirty="0" err="1">
                <a:solidFill>
                  <a:schemeClr val="tx1"/>
                </a:solidFill>
                <a:latin typeface="Times New Roman" pitchFamily="18" charset="0"/>
                <a:cs typeface="Times New Roman" pitchFamily="18" charset="0"/>
              </a:rPr>
              <a:t>B.Com</a:t>
            </a:r>
            <a:r>
              <a:rPr lang="en-US" dirty="0">
                <a:solidFill>
                  <a:schemeClr val="tx1"/>
                </a:solidFill>
                <a:latin typeface="Times New Roman" pitchFamily="18" charset="0"/>
                <a:cs typeface="Times New Roman" pitchFamily="18" charset="0"/>
              </a:rPr>
              <a:t>-I Year</a:t>
            </a:r>
          </a:p>
          <a:p>
            <a:r>
              <a:rPr lang="en-US" dirty="0">
                <a:solidFill>
                  <a:schemeClr val="tx1"/>
                </a:solidFill>
                <a:latin typeface="Times New Roman" pitchFamily="18" charset="0"/>
                <a:cs typeface="Times New Roman" pitchFamily="18" charset="0"/>
              </a:rPr>
              <a:t>Major - I</a:t>
            </a:r>
          </a:p>
          <a:p>
            <a:r>
              <a:rPr lang="en-US" b="1" dirty="0">
                <a:solidFill>
                  <a:schemeClr val="tx1"/>
                </a:solidFill>
                <a:latin typeface="Times New Roman" pitchFamily="18" charset="0"/>
                <a:cs typeface="Times New Roman" pitchFamily="18" charset="0"/>
              </a:rPr>
              <a:t>Financial Accounting</a:t>
            </a:r>
          </a:p>
          <a:p>
            <a:pPr lvl="0"/>
            <a:endParaRPr lang="en-US" dirty="0">
              <a:solidFill>
                <a:schemeClr val="tx1"/>
              </a:solidFill>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After completion of the course the students will be able to:</a:t>
            </a:r>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838200" y="3124200"/>
          <a:ext cx="5109352" cy="3413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41949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enable</a:t>
                      </a:r>
                      <a:r>
                        <a:rPr lang="en-US" sz="1600" b="0" kern="1200" baseline="0" dirty="0">
                          <a:solidFill>
                            <a:schemeClr val="tx1"/>
                          </a:solidFill>
                          <a:latin typeface="Times New Roman" pitchFamily="18" charset="0"/>
                          <a:ea typeface="+mn-ea"/>
                          <a:cs typeface="Times New Roman" pitchFamily="18" charset="0"/>
                        </a:rPr>
                        <a:t> the Student to learn principal and Concepts of Accountancy.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Students are enabled with the knowledge of practical applications</a:t>
                      </a:r>
                      <a:r>
                        <a:rPr lang="en-US" sz="1600" kern="1200" baseline="0" dirty="0">
                          <a:solidFill>
                            <a:schemeClr val="dk1"/>
                          </a:solidFill>
                          <a:latin typeface="Times New Roman" pitchFamily="18" charset="0"/>
                          <a:ea typeface="+mn-ea"/>
                          <a:cs typeface="Times New Roman" pitchFamily="18" charset="0"/>
                        </a:rPr>
                        <a:t> of accounting.</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dirty="0">
                          <a:solidFill>
                            <a:schemeClr val="dk1"/>
                          </a:solidFill>
                          <a:latin typeface="Times New Roman" pitchFamily="18" charset="0"/>
                          <a:ea typeface="+mn-ea"/>
                          <a:cs typeface="Times New Roman" pitchFamily="18" charset="0"/>
                        </a:rPr>
                        <a:t>The student</a:t>
                      </a:r>
                      <a:r>
                        <a:rPr lang="en-US" sz="1600" kern="1200" baseline="0" dirty="0">
                          <a:solidFill>
                            <a:schemeClr val="dk1"/>
                          </a:solidFill>
                          <a:latin typeface="Times New Roman" pitchFamily="18" charset="0"/>
                          <a:ea typeface="+mn-ea"/>
                          <a:cs typeface="Times New Roman" pitchFamily="18" charset="0"/>
                        </a:rPr>
                        <a:t> will  get through knowledge of the accounting practice prevailing in partnership firms and other allied aspects.</a:t>
                      </a:r>
                    </a:p>
                    <a:p>
                      <a:pPr lvl="0"/>
                      <a:endParaRPr lang="en-US" sz="160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baseline="0" dirty="0">
                          <a:solidFill>
                            <a:schemeClr val="dk1"/>
                          </a:solidFill>
                          <a:latin typeface="Times New Roman" pitchFamily="18" charset="0"/>
                          <a:ea typeface="+mn-ea"/>
                          <a:cs typeface="Times New Roman" pitchFamily="18" charset="0"/>
                        </a:rPr>
                        <a:t>To find out the technical expertise in maintaining the final books of accounts.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baseline="0" dirty="0">
                          <a:solidFill>
                            <a:schemeClr val="dk1"/>
                          </a:solidFill>
                          <a:latin typeface="Times New Roman" pitchFamily="18" charset="0"/>
                          <a:ea typeface="+mn-ea"/>
                          <a:cs typeface="Times New Roman" pitchFamily="18" charset="0"/>
                        </a:rPr>
                        <a:t>Acquire conceptual  knowledge of basics of accounting.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8" name="Rectangle 7"/>
          <p:cNvSpPr/>
          <p:nvPr/>
        </p:nvSpPr>
        <p:spPr>
          <a:xfrm>
            <a:off x="0" y="304800"/>
            <a:ext cx="6858000" cy="2400657"/>
          </a:xfrm>
          <a:prstGeom prst="rect">
            <a:avLst/>
          </a:prstGeom>
        </p:spPr>
        <p:txBody>
          <a:bodyPr wrap="square">
            <a:spAutoFit/>
          </a:bodyPr>
          <a:lstStyle/>
          <a:p>
            <a:r>
              <a:rPr lang="en-US" dirty="0">
                <a:latin typeface="Times New Roman" pitchFamily="18" charset="0"/>
                <a:cs typeface="Times New Roman" pitchFamily="18" charset="0"/>
              </a:rPr>
              <a:t>     </a:t>
            </a:r>
          </a:p>
          <a:p>
            <a:pPr lvl="0" algn="ctr"/>
            <a:r>
              <a:rPr lang="en-US" b="1" dirty="0">
                <a:solidFill>
                  <a:srgbClr val="C00000"/>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Course Outcomes</a:t>
            </a: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B.Com I  Year</a:t>
            </a:r>
          </a:p>
          <a:p>
            <a:r>
              <a:rPr lang="en-US" dirty="0">
                <a:latin typeface="Times New Roman" pitchFamily="18" charset="0"/>
                <a:cs typeface="Times New Roman" pitchFamily="18" charset="0"/>
              </a:rPr>
              <a:t>     Major - II</a:t>
            </a:r>
          </a:p>
          <a:p>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Business Regulatory Framework</a:t>
            </a:r>
          </a:p>
          <a:p>
            <a:pPr lvl="0"/>
            <a:r>
              <a:rPr lang="en-US" dirty="0">
                <a:latin typeface="Times New Roman" pitchFamily="18" charset="0"/>
                <a:cs typeface="Times New Roman" pitchFamily="18" charset="0"/>
              </a:rPr>
              <a:t>    </a:t>
            </a:r>
          </a:p>
          <a:p>
            <a:pPr lvl="0"/>
            <a:r>
              <a:rPr lang="en-US" dirty="0">
                <a:solidFill>
                  <a:prstClr val="black"/>
                </a:solidFill>
                <a:latin typeface="Times New Roman" pitchFamily="18" charset="0"/>
                <a:cs typeface="Times New Roman" pitchFamily="18" charset="0"/>
              </a:rPr>
              <a:t>     </a:t>
            </a:r>
            <a:r>
              <a:rPr lang="en-IN" dirty="0">
                <a:solidFill>
                  <a:prstClr val="black"/>
                </a:solidFill>
                <a:latin typeface="Times New Roman" pitchFamily="18" charset="0"/>
                <a:cs typeface="Times New Roman" pitchFamily="18" charset="0"/>
              </a:rPr>
              <a:t> After completion of the course the students will be able to:</a:t>
            </a:r>
            <a:endParaRPr lang="en-US" dirty="0">
              <a:solidFill>
                <a:prstClr val="black"/>
              </a:solidFill>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762000" y="3200400"/>
          <a:ext cx="5109352" cy="316992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41949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provide knowledge regarding the Indian contract</a:t>
                      </a:r>
                      <a:r>
                        <a:rPr lang="en-US" sz="1600" b="0" kern="1200" baseline="0" dirty="0">
                          <a:solidFill>
                            <a:schemeClr val="tx1"/>
                          </a:solidFill>
                          <a:latin typeface="Times New Roman" pitchFamily="18" charset="0"/>
                          <a:ea typeface="+mn-ea"/>
                          <a:cs typeface="Times New Roman" pitchFamily="18" charset="0"/>
                        </a:rPr>
                        <a:t> ACT-1872.</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Students will learn</a:t>
                      </a:r>
                      <a:r>
                        <a:rPr lang="en-US" sz="1600" kern="1200" baseline="0" dirty="0">
                          <a:solidFill>
                            <a:schemeClr val="dk1"/>
                          </a:solidFill>
                          <a:latin typeface="Times New Roman" pitchFamily="18" charset="0"/>
                          <a:ea typeface="+mn-ea"/>
                          <a:cs typeface="Times New Roman" pitchFamily="18" charset="0"/>
                        </a:rPr>
                        <a:t> the basic concepts, terms &amp; provisions of Mercantile &amp; Business law.</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baseline="0" dirty="0">
                          <a:solidFill>
                            <a:schemeClr val="dk1"/>
                          </a:solidFill>
                          <a:latin typeface="Times New Roman" pitchFamily="18" charset="0"/>
                          <a:ea typeface="+mn-ea"/>
                          <a:cs typeface="Times New Roman" pitchFamily="18" charset="0"/>
                        </a:rPr>
                        <a:t>To develop the awareness among the students regarding these laws affecting trade business e commerce.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baseline="0" dirty="0">
                          <a:solidFill>
                            <a:schemeClr val="dk1"/>
                          </a:solidFill>
                          <a:latin typeface="Times New Roman" pitchFamily="18" charset="0"/>
                          <a:ea typeface="+mn-ea"/>
                          <a:cs typeface="Times New Roman" pitchFamily="18" charset="0"/>
                        </a:rPr>
                        <a:t>To enable the students to apply the provisions of business laws in business activities.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baseline="0" dirty="0">
                          <a:solidFill>
                            <a:schemeClr val="dk1"/>
                          </a:solidFill>
                          <a:latin typeface="Times New Roman" pitchFamily="18" charset="0"/>
                          <a:ea typeface="+mn-ea"/>
                          <a:cs typeface="Times New Roman" pitchFamily="18" charset="0"/>
                        </a:rPr>
                        <a:t>This course is to provide the students with legal  knowledge of general business law issues.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8" name="Rectangle 7"/>
          <p:cNvSpPr/>
          <p:nvPr/>
        </p:nvSpPr>
        <p:spPr>
          <a:xfrm>
            <a:off x="0" y="304800"/>
            <a:ext cx="6858000" cy="2123658"/>
          </a:xfrm>
          <a:prstGeom prst="rect">
            <a:avLst/>
          </a:prstGeom>
        </p:spPr>
        <p:txBody>
          <a:bodyPr wrap="square">
            <a:spAutoFit/>
          </a:bodyPr>
          <a:lstStyle/>
          <a:p>
            <a:r>
              <a:rPr lang="en-US" dirty="0">
                <a:latin typeface="Times New Roman" pitchFamily="18" charset="0"/>
                <a:cs typeface="Times New Roman" pitchFamily="18" charset="0"/>
              </a:rPr>
              <a:t>     </a:t>
            </a:r>
          </a:p>
          <a:p>
            <a:pPr lvl="0" algn="ctr"/>
            <a:r>
              <a:rPr lang="en-US" sz="2400" b="1" dirty="0">
                <a:solidFill>
                  <a:srgbClr val="C00000"/>
                </a:solidFill>
                <a:latin typeface="Times New Roman" pitchFamily="18" charset="0"/>
                <a:cs typeface="Times New Roman" pitchFamily="18" charset="0"/>
              </a:rPr>
              <a:t>        Course Outcomes</a:t>
            </a: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B.Com I Year</a:t>
            </a:r>
          </a:p>
          <a:p>
            <a:r>
              <a:rPr lang="en-US" dirty="0">
                <a:latin typeface="Times New Roman" pitchFamily="18" charset="0"/>
                <a:cs typeface="Times New Roman" pitchFamily="18" charset="0"/>
              </a:rPr>
              <a:t>      Minor: </a:t>
            </a:r>
            <a:r>
              <a:rPr lang="en-US" b="1" dirty="0">
                <a:latin typeface="Times New Roman" pitchFamily="18" charset="0"/>
                <a:cs typeface="Times New Roman" pitchFamily="18" charset="0"/>
              </a:rPr>
              <a:t>Business organization &amp; Communication</a:t>
            </a:r>
          </a:p>
          <a:p>
            <a:endParaRPr lang="en-US" dirty="0">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     After completion of the course the students will be able to:</a:t>
            </a:r>
            <a:endParaRPr lang="en-US" dirty="0">
              <a:solidFill>
                <a:prstClr val="black"/>
              </a:solidFill>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762000" y="3124200"/>
          <a:ext cx="5109352" cy="52425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41949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After completion of this course</a:t>
                      </a:r>
                      <a:r>
                        <a:rPr lang="en-US" sz="1600" b="0" kern="1200" baseline="0" dirty="0">
                          <a:solidFill>
                            <a:schemeClr val="tx1"/>
                          </a:solidFill>
                          <a:latin typeface="Times New Roman" pitchFamily="18" charset="0"/>
                          <a:ea typeface="+mn-ea"/>
                          <a:cs typeface="Times New Roman" pitchFamily="18" charset="0"/>
                        </a:rPr>
                        <a:t> it is expected that the student shall understand the basic  of the business  and  will able to imbibe how any business  can  be  organized  successfully. The chapters related  communication shall be able to elucidate how communication plays an important role in modern business scenario.</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make the students aware of Business</a:t>
                      </a:r>
                      <a:r>
                        <a:rPr lang="en-US" sz="1600" kern="1200" baseline="0" dirty="0">
                          <a:solidFill>
                            <a:schemeClr val="dk1"/>
                          </a:solidFill>
                          <a:latin typeface="Times New Roman" pitchFamily="18" charset="0"/>
                          <a:ea typeface="+mn-ea"/>
                          <a:cs typeface="Times New Roman" pitchFamily="18" charset="0"/>
                        </a:rPr>
                        <a:t> Communication.</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dk1"/>
                          </a:solidFill>
                          <a:latin typeface="Times New Roman" pitchFamily="18" charset="0"/>
                          <a:ea typeface="+mn-ea"/>
                          <a:cs typeface="Times New Roman" pitchFamily="18" charset="0"/>
                        </a:rPr>
                        <a:t>To understand the process and importance  f  communication.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dk1"/>
                          </a:solidFill>
                          <a:latin typeface="Times New Roman" pitchFamily="18" charset="0"/>
                          <a:ea typeface="+mn-ea"/>
                          <a:cs typeface="Times New Roman" pitchFamily="18" charset="0"/>
                        </a:rPr>
                        <a:t>To make the students understand about management information system &amp; its significant and working in an organization.</a:t>
                      </a:r>
                    </a:p>
                    <a:p>
                      <a:pPr lvl="0" algn="just"/>
                      <a:endParaRPr lang="en-US" sz="160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dk1"/>
                          </a:solidFill>
                          <a:latin typeface="Times New Roman" pitchFamily="18" charset="0"/>
                          <a:ea typeface="+mn-ea"/>
                          <a:cs typeface="Times New Roman" pitchFamily="18" charset="0"/>
                        </a:rPr>
                        <a:t>Use current technology related to the communication field in organization.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6.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dk1"/>
                          </a:solidFill>
                          <a:latin typeface="Times New Roman" pitchFamily="18" charset="0"/>
                          <a:ea typeface="+mn-ea"/>
                          <a:cs typeface="Times New Roman" pitchFamily="18" charset="0"/>
                        </a:rPr>
                        <a:t>This course will enable the students to learn effective business writing skills use in organization.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8" name="Rectangle 7"/>
          <p:cNvSpPr/>
          <p:nvPr/>
        </p:nvSpPr>
        <p:spPr>
          <a:xfrm>
            <a:off x="0" y="304800"/>
            <a:ext cx="6858000" cy="2123658"/>
          </a:xfrm>
          <a:prstGeom prst="rect">
            <a:avLst/>
          </a:prstGeom>
        </p:spPr>
        <p:txBody>
          <a:bodyPr wrap="square">
            <a:spAutoFit/>
          </a:bodyPr>
          <a:lstStyle/>
          <a:p>
            <a:r>
              <a:rPr lang="en-US" dirty="0">
                <a:latin typeface="Times New Roman" pitchFamily="18" charset="0"/>
                <a:cs typeface="Times New Roman" pitchFamily="18" charset="0"/>
              </a:rPr>
              <a:t>     </a:t>
            </a:r>
            <a:endParaRPr lang="en-US" sz="2400" dirty="0">
              <a:latin typeface="Times New Roman" pitchFamily="18" charset="0"/>
              <a:cs typeface="Times New Roman" pitchFamily="18" charset="0"/>
            </a:endParaRPr>
          </a:p>
          <a:p>
            <a:pPr lvl="0" algn="ctr"/>
            <a:r>
              <a:rPr lang="en-US" sz="2400" b="1" dirty="0">
                <a:solidFill>
                  <a:srgbClr val="C00000"/>
                </a:solidFill>
                <a:latin typeface="Times New Roman" pitchFamily="18" charset="0"/>
                <a:cs typeface="Times New Roman" pitchFamily="18" charset="0"/>
              </a:rPr>
              <a:t>Course Outcomes</a:t>
            </a: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B.Com</a:t>
            </a:r>
            <a:r>
              <a:rPr lang="en-US" dirty="0">
                <a:latin typeface="Times New Roman" pitchFamily="18" charset="0"/>
                <a:cs typeface="Times New Roman" pitchFamily="18" charset="0"/>
              </a:rPr>
              <a:t>. I-Year</a:t>
            </a:r>
          </a:p>
          <a:p>
            <a:r>
              <a:rPr lang="en-US" dirty="0">
                <a:latin typeface="Times New Roman" pitchFamily="18" charset="0"/>
                <a:cs typeface="Times New Roman" pitchFamily="18" charset="0"/>
              </a:rPr>
              <a:t>       Open Elective: </a:t>
            </a:r>
            <a:r>
              <a:rPr lang="en-US" b="1" dirty="0">
                <a:latin typeface="Times New Roman" pitchFamily="18" charset="0"/>
                <a:cs typeface="Times New Roman" pitchFamily="18" charset="0"/>
              </a:rPr>
              <a:t>Business  Economics</a:t>
            </a:r>
          </a:p>
          <a:p>
            <a:endParaRPr lang="en-US" dirty="0">
              <a:latin typeface="Times New Roman" pitchFamily="18" charset="0"/>
              <a:cs typeface="Times New Roman" pitchFamily="18" charset="0"/>
            </a:endParaRPr>
          </a:p>
          <a:p>
            <a:pPr lvl="0"/>
            <a:r>
              <a:rPr lang="en-IN" dirty="0">
                <a:solidFill>
                  <a:prstClr val="black"/>
                </a:solidFill>
                <a:latin typeface="Times New Roman" pitchFamily="18" charset="0"/>
                <a:cs typeface="Times New Roman" pitchFamily="18" charset="0"/>
              </a:rPr>
              <a:t>     After completion of the course the students will be able to:</a:t>
            </a:r>
            <a:endParaRPr lang="en-US" dirty="0">
              <a:solidFill>
                <a:prstClr val="black"/>
              </a:solidFill>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762000" y="2819400"/>
          <a:ext cx="5109352" cy="58064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Provide Student Knowledge</a:t>
                      </a:r>
                      <a:r>
                        <a:rPr lang="en-US" sz="1600" b="0" kern="1200" baseline="0" dirty="0">
                          <a:solidFill>
                            <a:schemeClr val="tx1"/>
                          </a:solidFill>
                          <a:latin typeface="Times New Roman" pitchFamily="18" charset="0"/>
                          <a:ea typeface="+mn-ea"/>
                          <a:cs typeface="Times New Roman" pitchFamily="18" charset="0"/>
                        </a:rPr>
                        <a:t> of Micro Economics &amp; Macro-Economics  Concepts &amp; inculcate an  analytical  approach to the Subject matter.</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5344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To build up the student’s interest by showing the relevance</a:t>
                      </a:r>
                      <a:r>
                        <a:rPr lang="en-US" sz="1600" kern="1200" baseline="0" dirty="0">
                          <a:solidFill>
                            <a:schemeClr val="tx1"/>
                          </a:solidFill>
                          <a:latin typeface="Times New Roman" pitchFamily="18" charset="0"/>
                          <a:ea typeface="+mn-ea"/>
                          <a:cs typeface="Times New Roman" pitchFamily="18" charset="0"/>
                        </a:rPr>
                        <a:t> &amp; use of various economic theories in reality situations.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To apply  economic reasoning to solve Business problems.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Able to analyze consumer behavior &amp; consumer decisions.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Although understanding of the firm’s production process &amp; decisions.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33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6.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Understand various Forms of market &amp; factor pricing patterns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8077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7.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Understand how house hold (demand) &amp; Business (supply) Interact in various Market Structures to determine  price and quantity of a good produced.</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762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8.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baseline="0" dirty="0">
                          <a:solidFill>
                            <a:schemeClr val="tx1"/>
                          </a:solidFill>
                          <a:latin typeface="Times New Roman" pitchFamily="18" charset="0"/>
                          <a:ea typeface="+mn-ea"/>
                          <a:cs typeface="Times New Roman" pitchFamily="18" charset="0"/>
                        </a:rPr>
                        <a:t>Represent demand in graphical from, including the downward slop of the demand curve and what shifts the demand curve.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0049" name="Rectangle 1"/>
          <p:cNvSpPr>
            <a:spLocks noChangeArrowheads="1"/>
          </p:cNvSpPr>
          <p:nvPr/>
        </p:nvSpPr>
        <p:spPr bwMode="auto">
          <a:xfrm>
            <a:off x="0" y="0"/>
            <a:ext cx="6858000" cy="29238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2000" b="1" dirty="0">
              <a:latin typeface="Arial" pitchFamily="34" charset="0"/>
              <a:ea typeface="Times New Roman" pitchFamily="18"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lang="en-US" sz="2400" b="1" dirty="0">
                <a:latin typeface="Times New Roman" pitchFamily="18" charset="0"/>
                <a:ea typeface="Times New Roman" pitchFamily="18"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B.Com II year</a:t>
            </a:r>
          </a:p>
          <a:p>
            <a:pPr marL="0" marR="0" lvl="0" indent="0"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Major - I</a:t>
            </a:r>
          </a:p>
          <a:p>
            <a:pPr marL="0" marR="0" lvl="0" indent="0"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Corporate Accounting</a:t>
            </a:r>
          </a:p>
          <a:p>
            <a:pPr lvl="0"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lang="en-IN" dirty="0">
              <a:solidFill>
                <a:prstClr val="black"/>
              </a:solidFill>
              <a:latin typeface="Times New Roman" pitchFamily="18" charset="0"/>
              <a:cs typeface="Times New Roman" pitchFamily="18" charset="0"/>
            </a:endParaRPr>
          </a:p>
          <a:p>
            <a:pPr lvl="0"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0" y="3276600"/>
          <a:ext cx="5109352" cy="36576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provide thorough knowledge about the accounting of companies.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kern="1200" dirty="0">
                          <a:solidFill>
                            <a:schemeClr val="dk1"/>
                          </a:solidFill>
                          <a:latin typeface="Times New Roman" pitchFamily="18" charset="0"/>
                          <a:ea typeface="+mn-ea"/>
                          <a:cs typeface="Times New Roman" pitchFamily="18" charset="0"/>
                        </a:rPr>
                        <a:t>An understanding of the regulatory</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environment in which the companies are formed and operate.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kern="1200" dirty="0">
                          <a:solidFill>
                            <a:schemeClr val="dk1"/>
                          </a:solidFill>
                          <a:latin typeface="Times New Roman" pitchFamily="18" charset="0"/>
                          <a:ea typeface="+mn-ea"/>
                          <a:cs typeface="Times New Roman" pitchFamily="18" charset="0"/>
                        </a:rPr>
                        <a:t>A Solid foundation in accounting and reporting requirements</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of the</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corporations</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Act</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and Accounting Standards.</a:t>
                      </a:r>
                    </a:p>
                    <a:p>
                      <a:pPr lvl="0" algn="just"/>
                      <a:endParaRPr lang="en-US" sz="160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kern="1200" dirty="0">
                          <a:solidFill>
                            <a:schemeClr val="dk1"/>
                          </a:solidFill>
                          <a:latin typeface="Times New Roman" pitchFamily="18" charset="0"/>
                          <a:ea typeface="+mn-ea"/>
                          <a:cs typeface="Times New Roman" pitchFamily="18" charset="0"/>
                        </a:rPr>
                        <a:t>Describe the rationale, merits, and demerits of issuing bonus shares   for a company.</a:t>
                      </a:r>
                    </a:p>
                    <a:p>
                      <a:pPr lvl="0" algn="just"/>
                      <a:endParaRPr lang="en-US" sz="160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800" b="0" i="0" kern="1200" dirty="0">
                          <a:solidFill>
                            <a:schemeClr val="dk1"/>
                          </a:solidFill>
                          <a:effectLst/>
                          <a:latin typeface="+mn-lt"/>
                          <a:ea typeface="+mn-ea"/>
                          <a:cs typeface="+mn-cs"/>
                        </a:rPr>
                        <a:t>Students can independently start up their own Business</a:t>
                      </a:r>
                      <a:endParaRPr lang="en-US" sz="160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07448646"/>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0049" name="Rectangle 1"/>
          <p:cNvSpPr>
            <a:spLocks noChangeArrowheads="1"/>
          </p:cNvSpPr>
          <p:nvPr/>
        </p:nvSpPr>
        <p:spPr bwMode="auto">
          <a:xfrm>
            <a:off x="0" y="0"/>
            <a:ext cx="6858000"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2000" b="1" dirty="0">
              <a:latin typeface="Arial" pitchFamily="34" charset="0"/>
              <a:ea typeface="Times New Roman" pitchFamily="18"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B.Com II year</a:t>
            </a:r>
          </a:p>
          <a:p>
            <a:pPr marL="0" marR="0" lvl="0" indent="0" defTabSz="914400" rtl="0" eaLnBrk="1" fontAlgn="base" latinLnBrk="0" hangingPunct="1">
              <a:lnSpc>
                <a:spcPct val="100000"/>
              </a:lnSpc>
              <a:spcBef>
                <a:spcPct val="0"/>
              </a:spcBef>
              <a:spcAft>
                <a:spcPct val="0"/>
              </a:spcAft>
              <a:buClrTx/>
              <a:buSzTx/>
              <a:buFontTx/>
              <a:buNone/>
              <a:tabLst/>
            </a:pPr>
            <a:r>
              <a:rPr lang="en-US" dirty="0">
                <a:latin typeface="Times New Roman" pitchFamily="18" charset="0"/>
                <a:ea typeface="Times New Roman" pitchFamily="18" charset="0"/>
                <a:cs typeface="Times New Roman" pitchFamily="18" charset="0"/>
              </a:rPr>
              <a:t>       Major - II</a:t>
            </a:r>
            <a:endPar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lang="en-US" dirty="0"/>
              <a:t>      </a:t>
            </a:r>
            <a:r>
              <a:rPr lang="en-US" b="1" dirty="0"/>
              <a:t>Cost Accounting</a:t>
            </a:r>
            <a:endParaRPr kumimoji="0" lang="en-US" b="1" i="0" u="none" strike="noStrike" cap="none" normalizeH="0" baseline="0" dirty="0">
              <a:ln>
                <a:noFill/>
              </a:ln>
              <a:effectLst/>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lang="en-IN" dirty="0">
              <a:solidFill>
                <a:prstClr val="black"/>
              </a:solidFill>
              <a:latin typeface="Times New Roman" pitchFamily="18" charset="0"/>
              <a:cs typeface="Times New Roman" pitchFamily="18" charset="0"/>
            </a:endParaRPr>
          </a:p>
          <a:p>
            <a:pPr lvl="0"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0" y="3581400"/>
          <a:ext cx="5109352" cy="31242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will be able to get employment as a cost analyst in small, big business </a:t>
                      </a:r>
                      <a:r>
                        <a:rPr lang="en-US" sz="1600" b="0" kern="1200" baseline="0" dirty="0">
                          <a:solidFill>
                            <a:schemeClr val="tx1"/>
                          </a:solidFill>
                          <a:latin typeface="Times New Roman" pitchFamily="18" charset="0"/>
                          <a:ea typeface="+mn-ea"/>
                          <a:cs typeface="Times New Roman" pitchFamily="18" charset="0"/>
                        </a:rPr>
                        <a:t> </a:t>
                      </a:r>
                      <a:r>
                        <a:rPr lang="en-US" sz="1600" b="0" kern="1200" dirty="0">
                          <a:solidFill>
                            <a:schemeClr val="tx1"/>
                          </a:solidFill>
                          <a:latin typeface="Times New Roman" pitchFamily="18" charset="0"/>
                          <a:ea typeface="+mn-ea"/>
                          <a:cs typeface="Times New Roman" pitchFamily="18" charset="0"/>
                        </a:rPr>
                        <a:t>houses.</a:t>
                      </a:r>
                    </a:p>
                    <a:p>
                      <a:pPr marL="0" marR="0" lvl="0" indent="0" algn="just" defTabSz="914400" rtl="0" eaLnBrk="1" fontAlgn="auto" latinLnBrk="0" hangingPunct="1">
                        <a:lnSpc>
                          <a:spcPct val="100000"/>
                        </a:lnSpc>
                        <a:spcBef>
                          <a:spcPts val="0"/>
                        </a:spcBef>
                        <a:spcAft>
                          <a:spcPts val="80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To understand Basic cost concepts, Elements of cast and cost sheet.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b="0" kern="1200" dirty="0">
                          <a:solidFill>
                            <a:schemeClr val="dk1"/>
                          </a:solidFill>
                          <a:latin typeface="Times New Roman" pitchFamily="18" charset="0"/>
                          <a:ea typeface="+mn-ea"/>
                          <a:cs typeface="Times New Roman" pitchFamily="18" charset="0"/>
                        </a:rPr>
                        <a:t>Ascertainment of Material &amp; labor cost.</a:t>
                      </a:r>
                      <a:endParaRPr lang="en-US" sz="1600" b="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dk1"/>
                          </a:solidFill>
                          <a:latin typeface="Times New Roman" pitchFamily="18" charset="0"/>
                          <a:ea typeface="+mn-ea"/>
                          <a:cs typeface="Times New Roman" pitchFamily="18" charset="0"/>
                        </a:rPr>
                        <a:t>Student's  potential to apply theoretical  knowledge in the practical </a:t>
                      </a:r>
                      <a:r>
                        <a:rPr lang="en-US" sz="1600" b="0" kern="1200" baseline="0" dirty="0">
                          <a:solidFill>
                            <a:schemeClr val="dk1"/>
                          </a:solidFill>
                          <a:latin typeface="Times New Roman" pitchFamily="18" charset="0"/>
                          <a:ea typeface="+mn-ea"/>
                          <a:cs typeface="Times New Roman" pitchFamily="18" charset="0"/>
                        </a:rPr>
                        <a:t> </a:t>
                      </a:r>
                      <a:r>
                        <a:rPr lang="en-US" sz="1600" b="0" kern="1200" dirty="0">
                          <a:solidFill>
                            <a:schemeClr val="dk1"/>
                          </a:solidFill>
                          <a:latin typeface="Times New Roman" pitchFamily="18" charset="0"/>
                          <a:ea typeface="+mn-ea"/>
                          <a:cs typeface="Times New Roman" pitchFamily="18" charset="0"/>
                        </a:rPr>
                        <a:t>situation will be increased.</a:t>
                      </a:r>
                    </a:p>
                    <a:p>
                      <a:pPr lvl="0" algn="just"/>
                      <a:endParaRPr lang="en-US" sz="1600" b="0" kern="1200" baseline="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036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algn="l" defTabSz="914400" rtl="0" eaLnBrk="1" latinLnBrk="0" hangingPunct="1"/>
                      <a:r>
                        <a:rPr lang="en-US" sz="1600" b="0" kern="1200" dirty="0">
                          <a:solidFill>
                            <a:schemeClr val="dk1"/>
                          </a:solidFill>
                          <a:latin typeface="Times New Roman" pitchFamily="18" charset="0"/>
                          <a:ea typeface="+mn-ea"/>
                          <a:cs typeface="Times New Roman" pitchFamily="18" charset="0"/>
                        </a:rPr>
                        <a:t>Understand the process costing system</a:t>
                      </a: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8522979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0049" name="Rectangle 1"/>
          <p:cNvSpPr>
            <a:spLocks noChangeArrowheads="1"/>
          </p:cNvSpPr>
          <p:nvPr/>
        </p:nvSpPr>
        <p:spPr bwMode="auto">
          <a:xfrm>
            <a:off x="0" y="-138499"/>
            <a:ext cx="6858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2400" b="1" dirty="0">
              <a:latin typeface="Arial" pitchFamily="34" charset="0"/>
              <a:ea typeface="Times New Roman" pitchFamily="18"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kumimoji="0" lang="en-US" i="0" u="none" strike="noStrike" cap="none" normalizeH="0" dirty="0">
                <a:ln>
                  <a:noFill/>
                </a:ln>
                <a:solidFill>
                  <a:schemeClr val="tx1"/>
                </a:solidFill>
                <a:effectLst/>
                <a:latin typeface="Times New Roman" pitchFamily="18" charset="0"/>
                <a:ea typeface="Times New Roman" pitchFamily="18"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B.Com II year</a:t>
            </a:r>
          </a:p>
          <a:p>
            <a:pPr marL="0" marR="0" lvl="0" indent="0" defTabSz="914400" rtl="0" eaLnBrk="1" fontAlgn="base" latinLnBrk="0" hangingPunct="1">
              <a:lnSpc>
                <a:spcPct val="100000"/>
              </a:lnSpc>
              <a:spcBef>
                <a:spcPct val="0"/>
              </a:spcBef>
              <a:spcAft>
                <a:spcPct val="0"/>
              </a:spcAft>
              <a:buClrTx/>
              <a:buSzTx/>
              <a:buFontTx/>
              <a:buNone/>
              <a:tabLst/>
            </a:pPr>
            <a:r>
              <a:rPr lang="en-US" dirty="0">
                <a:latin typeface="Times New Roman" pitchFamily="18" charset="0"/>
                <a:ea typeface="Times New Roman" pitchFamily="18" charset="0"/>
                <a:cs typeface="Times New Roman" pitchFamily="18" charset="0"/>
              </a:rPr>
              <a:t>      Minor - I</a:t>
            </a:r>
            <a:endPar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Paper – </a:t>
            </a:r>
            <a:r>
              <a:rPr kumimoji="0" lang="en-US"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III-</a:t>
            </a:r>
            <a:r>
              <a:rPr kumimoji="0" lang="en-US" b="1" i="0" u="none" strike="noStrike" cap="none" normalizeH="0" baseline="0" dirty="0" err="1">
                <a:ln>
                  <a:noFill/>
                </a:ln>
                <a:effectLst/>
                <a:latin typeface="Times New Roman" pitchFamily="18" charset="0"/>
                <a:ea typeface="Times New Roman" pitchFamily="18" charset="0"/>
                <a:cs typeface="Times New Roman" pitchFamily="18" charset="0"/>
              </a:rPr>
              <a:t>Buisness</a:t>
            </a:r>
            <a:r>
              <a:rPr kumimoji="0" lang="en-US" b="1" i="0" u="none" strike="noStrike" cap="none" normalizeH="0" dirty="0">
                <a:ln>
                  <a:noFill/>
                </a:ln>
                <a:effectLst/>
                <a:latin typeface="Times New Roman" pitchFamily="18" charset="0"/>
                <a:ea typeface="Times New Roman" pitchFamily="18" charset="0"/>
                <a:cs typeface="Times New Roman" pitchFamily="18" charset="0"/>
              </a:rPr>
              <a:t> statistics</a:t>
            </a:r>
            <a:endParaRPr kumimoji="0" lang="en-US" b="1" i="0" u="none" strike="noStrike" cap="none" normalizeH="0" baseline="0" dirty="0">
              <a:ln>
                <a:noFill/>
              </a:ln>
              <a:effectLst/>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838200" y="3352800"/>
          <a:ext cx="5109352" cy="38811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Explain and interpret a variety of hypothesis tests to aid decision making in a business content. </a:t>
                      </a:r>
                    </a:p>
                    <a:p>
                      <a:pPr marL="0" marR="0" lvl="0" indent="0" algn="just" defTabSz="914400" rtl="0" eaLnBrk="1" fontAlgn="auto" latinLnBrk="0" hangingPunct="1">
                        <a:lnSpc>
                          <a:spcPct val="100000"/>
                        </a:lnSpc>
                        <a:spcBef>
                          <a:spcPts val="0"/>
                        </a:spcBef>
                        <a:spcAft>
                          <a:spcPts val="80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use simple / Multiple regression models to analyze the underlying relationships between the variables.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The Student will be able to independently calculate basic statistical parameters.</a:t>
                      </a:r>
                    </a:p>
                    <a:p>
                      <a:pPr lvl="0" algn="just"/>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The Student will be able to interpret the meaning of the calculated statistical indicators. like</a:t>
                      </a:r>
                      <a:r>
                        <a:rPr lang="en-US" sz="1600" b="0" kern="1200" baseline="0" dirty="0">
                          <a:solidFill>
                            <a:schemeClr val="tx1"/>
                          </a:solidFill>
                          <a:latin typeface="Times New Roman" pitchFamily="18" charset="0"/>
                          <a:ea typeface="+mn-ea"/>
                          <a:cs typeface="Times New Roman" pitchFamily="18" charset="0"/>
                        </a:rPr>
                        <a:t> </a:t>
                      </a:r>
                      <a:r>
                        <a:rPr lang="en-US" sz="1600" b="0" kern="1200" dirty="0">
                          <a:solidFill>
                            <a:schemeClr val="tx1"/>
                          </a:solidFill>
                          <a:latin typeface="Times New Roman" pitchFamily="18" charset="0"/>
                          <a:ea typeface="+mn-ea"/>
                          <a:cs typeface="Times New Roman" pitchFamily="18" charset="0"/>
                        </a:rPr>
                        <a:t>parametric and  non-</a:t>
                      </a:r>
                      <a:r>
                        <a:rPr lang="en-US" sz="1600" b="0" kern="1200" dirty="0" err="1">
                          <a:solidFill>
                            <a:schemeClr val="tx1"/>
                          </a:solidFill>
                          <a:latin typeface="Times New Roman" pitchFamily="18" charset="0"/>
                          <a:ea typeface="+mn-ea"/>
                          <a:cs typeface="Times New Roman" pitchFamily="18" charset="0"/>
                        </a:rPr>
                        <a:t>para</a:t>
                      </a:r>
                      <a:r>
                        <a:rPr lang="en-US" sz="1600" b="0" kern="1200" dirty="0">
                          <a:solidFill>
                            <a:schemeClr val="tx1"/>
                          </a:solidFill>
                          <a:latin typeface="Times New Roman" pitchFamily="18" charset="0"/>
                          <a:ea typeface="+mn-ea"/>
                          <a:cs typeface="Times New Roman" pitchFamily="18" charset="0"/>
                        </a:rPr>
                        <a:t>-metric tests.</a:t>
                      </a:r>
                    </a:p>
                    <a:p>
                      <a:pPr lvl="0" algn="just"/>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b="0" kern="1200" dirty="0">
                          <a:solidFill>
                            <a:schemeClr val="tx1"/>
                          </a:solidFill>
                          <a:latin typeface="Times New Roman" pitchFamily="18" charset="0"/>
                          <a:ea typeface="+mn-ea"/>
                          <a:cs typeface="Times New Roman" pitchFamily="18" charset="0"/>
                        </a:rPr>
                        <a:t>Different forms of Correspondence and Presentation of Report of Individual Committee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7855336"/>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0049" name="Rectangle 1"/>
          <p:cNvSpPr>
            <a:spLocks noChangeArrowheads="1"/>
          </p:cNvSpPr>
          <p:nvPr/>
        </p:nvSpPr>
        <p:spPr bwMode="auto">
          <a:xfrm>
            <a:off x="0" y="0"/>
            <a:ext cx="6858000"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2000" b="1" dirty="0">
              <a:latin typeface="Arial" pitchFamily="34" charset="0"/>
              <a:ea typeface="Times New Roman" pitchFamily="18"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B.Com II year</a:t>
            </a:r>
          </a:p>
          <a:p>
            <a:pPr marL="0" marR="0" lvl="0" indent="0"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Paper – Open</a:t>
            </a:r>
            <a:r>
              <a:rPr kumimoji="0" lang="en-US" i="0" u="none" strike="noStrike" cap="none" normalizeH="0" dirty="0">
                <a:ln>
                  <a:noFill/>
                </a:ln>
                <a:solidFill>
                  <a:schemeClr val="tx1"/>
                </a:solidFill>
                <a:effectLst/>
                <a:latin typeface="Times New Roman" pitchFamily="18" charset="0"/>
                <a:ea typeface="Times New Roman" pitchFamily="18" charset="0"/>
                <a:cs typeface="Times New Roman" pitchFamily="18" charset="0"/>
              </a:rPr>
              <a:t> Elective</a:t>
            </a:r>
            <a:endPar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endParaRPr>
          </a:p>
          <a:p>
            <a:pPr eaLnBrk="0" fontAlgn="base" hangingPunct="0">
              <a:spcBef>
                <a:spcPct val="0"/>
              </a:spcBef>
              <a:spcAft>
                <a:spcPct val="0"/>
              </a:spcAft>
            </a:pPr>
            <a:r>
              <a:rPr kumimoji="0" lang="en-US" i="0" u="none" strike="noStrike" cap="none" normalizeH="0" baseline="0" dirty="0">
                <a:ln>
                  <a:noFill/>
                </a:ln>
                <a:effectLst/>
                <a:latin typeface="Times New Roman" pitchFamily="18" charset="0"/>
                <a:ea typeface="Times New Roman" pitchFamily="18" charset="0"/>
                <a:cs typeface="Times New Roman" pitchFamily="18" charset="0"/>
              </a:rPr>
              <a:t>       </a:t>
            </a:r>
            <a:r>
              <a:rPr kumimoji="0" lang="en-US" b="1" i="0" u="none" strike="noStrike" cap="none" normalizeH="0" baseline="0" dirty="0">
                <a:ln>
                  <a:noFill/>
                </a:ln>
                <a:effectLst/>
                <a:latin typeface="Times New Roman" pitchFamily="18" charset="0"/>
                <a:ea typeface="Times New Roman" pitchFamily="18" charset="0"/>
                <a:cs typeface="Times New Roman" pitchFamily="18" charset="0"/>
              </a:rPr>
              <a:t>Principle</a:t>
            </a:r>
            <a:r>
              <a:rPr kumimoji="0" lang="en-US" b="1" i="0" u="none" strike="noStrike" cap="none" normalizeH="0" dirty="0">
                <a:ln>
                  <a:noFill/>
                </a:ln>
                <a:effectLst/>
                <a:latin typeface="Times New Roman" pitchFamily="18" charset="0"/>
                <a:ea typeface="Times New Roman" pitchFamily="18" charset="0"/>
                <a:cs typeface="Times New Roman" pitchFamily="18" charset="0"/>
              </a:rPr>
              <a:t> of Management</a:t>
            </a:r>
            <a:endParaRPr kumimoji="0" lang="en-US" b="1" i="0" u="none" strike="noStrike" cap="none" normalizeH="0" baseline="0" dirty="0">
              <a:ln>
                <a:noFill/>
              </a:ln>
              <a:effectLst/>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lang="en-IN" dirty="0">
              <a:solidFill>
                <a:prstClr val="black"/>
              </a:solidFill>
              <a:latin typeface="Times New Roman" pitchFamily="18" charset="0"/>
              <a:cs typeface="Times New Roman" pitchFamily="18" charset="0"/>
            </a:endParaRPr>
          </a:p>
          <a:p>
            <a:pPr lvl="0"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838200" y="3276600"/>
          <a:ext cx="5109352" cy="30937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Develop  ethical workplace  practices.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828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dk1"/>
                          </a:solidFill>
                          <a:latin typeface="Times New Roman" pitchFamily="18" charset="0"/>
                          <a:ea typeface="+mn-ea"/>
                          <a:cs typeface="Times New Roman" pitchFamily="18" charset="0"/>
                        </a:rPr>
                        <a:t>Appraise the sources of influence to inspire the actions of other organizational member &amp; evaluate the best control methods.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b="0" kern="1200" dirty="0">
                          <a:solidFill>
                            <a:schemeClr val="dk1"/>
                          </a:solidFill>
                          <a:latin typeface="Times New Roman" pitchFamily="18" charset="0"/>
                          <a:ea typeface="+mn-ea"/>
                          <a:cs typeface="Times New Roman" pitchFamily="18" charset="0"/>
                        </a:rPr>
                        <a:t>Justify the recent traits in management.</a:t>
                      </a:r>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486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dk1"/>
                          </a:solidFill>
                          <a:latin typeface="Times New Roman" pitchFamily="18" charset="0"/>
                          <a:ea typeface="+mn-ea"/>
                          <a:cs typeface="Times New Roman" pitchFamily="18" charset="0"/>
                        </a:rPr>
                        <a:t>Understand the principles of business Management &amp; its scope &amp; Significance.</a:t>
                      </a:r>
                    </a:p>
                    <a:p>
                      <a:pPr lvl="0" algn="just"/>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724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algn="just" defTabSz="914400" rtl="0" eaLnBrk="1" latinLnBrk="0" hangingPunct="1"/>
                      <a:r>
                        <a:rPr lang="en-US" sz="1600" b="0" kern="1200" dirty="0">
                          <a:solidFill>
                            <a:schemeClr val="dk1"/>
                          </a:solidFill>
                          <a:latin typeface="Times New Roman" pitchFamily="18" charset="0"/>
                          <a:ea typeface="+mn-ea"/>
                          <a:cs typeface="Times New Roman" pitchFamily="18" charset="0"/>
                        </a:rPr>
                        <a:t>Apply the various methods of dividend policies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3746372"/>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33</TotalTime>
  <Words>1624</Words>
  <Application>Microsoft Office PowerPoint</Application>
  <PresentationFormat>On-screen Show (4:3)</PresentationFormat>
  <Paragraphs>261</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Roboto Slab</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9</cp:revision>
  <dcterms:created xsi:type="dcterms:W3CDTF">2024-08-06T06:24:58Z</dcterms:created>
  <dcterms:modified xsi:type="dcterms:W3CDTF">2024-08-28T07:44:30Z</dcterms:modified>
</cp:coreProperties>
</file>